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F3A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6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'DEV Chart'!$A$2</c:f>
              <c:strCache>
                <c:ptCount val="1"/>
                <c:pt idx="0">
                  <c:v>Annual Fund</c:v>
                </c:pt>
              </c:strCache>
            </c:strRef>
          </c:tx>
          <c:cat>
            <c:strRef>
              <c:f>'DEV Chart'!$B$1:$F$1</c:f>
              <c:strCache>
                <c:ptCount val="5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</c:strCache>
            </c:strRef>
          </c:cat>
          <c:val>
            <c:numRef>
              <c:f>'DEV Chart'!$B$2:$F$2</c:f>
              <c:numCache>
                <c:formatCode>_("$"* #,##0_);_("$"* \(#,##0\);_("$"* "-"??_);_(@_)</c:formatCode>
                <c:ptCount val="5"/>
                <c:pt idx="0">
                  <c:v>1084106.3400000003</c:v>
                </c:pt>
                <c:pt idx="1">
                  <c:v>1082058.0000000002</c:v>
                </c:pt>
                <c:pt idx="2">
                  <c:v>1446650</c:v>
                </c:pt>
                <c:pt idx="3">
                  <c:v>1673138</c:v>
                </c:pt>
                <c:pt idx="4">
                  <c:v>1716064</c:v>
                </c:pt>
              </c:numCache>
            </c:numRef>
          </c:val>
        </c:ser>
        <c:ser>
          <c:idx val="1"/>
          <c:order val="1"/>
          <c:tx>
            <c:strRef>
              <c:f>'DEV Chart'!$A$3</c:f>
              <c:strCache>
                <c:ptCount val="1"/>
                <c:pt idx="0">
                  <c:v>All Other Philanthropy</c:v>
                </c:pt>
              </c:strCache>
            </c:strRef>
          </c:tx>
          <c:cat>
            <c:strRef>
              <c:f>'DEV Chart'!$B$1:$F$1</c:f>
              <c:strCache>
                <c:ptCount val="5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</c:strCache>
            </c:strRef>
          </c:cat>
          <c:val>
            <c:numRef>
              <c:f>'DEV Chart'!$B$3:$F$3</c:f>
              <c:numCache>
                <c:formatCode>_("$"* #,##0_);_("$"* \(#,##0\);_("$"* "-"??_);_(@_)</c:formatCode>
                <c:ptCount val="5"/>
                <c:pt idx="0">
                  <c:v>5470283.0000000009</c:v>
                </c:pt>
                <c:pt idx="1">
                  <c:v>3683809</c:v>
                </c:pt>
                <c:pt idx="2">
                  <c:v>1881349</c:v>
                </c:pt>
                <c:pt idx="3">
                  <c:v>3627488</c:v>
                </c:pt>
                <c:pt idx="4">
                  <c:v>1710034</c:v>
                </c:pt>
              </c:numCache>
            </c:numRef>
          </c:val>
        </c:ser>
        <c:ser>
          <c:idx val="2"/>
          <c:order val="2"/>
          <c:tx>
            <c:strRef>
              <c:f>'DEV Chart'!$A$4</c:f>
              <c:strCache>
                <c:ptCount val="1"/>
                <c:pt idx="0">
                  <c:v>FY GIFT TOTAL  Cash, Pledges and Inkind Gifts</c:v>
                </c:pt>
              </c:strCache>
            </c:strRef>
          </c:tx>
          <c:cat>
            <c:strRef>
              <c:f>'DEV Chart'!$B$1:$F$1</c:f>
              <c:strCache>
                <c:ptCount val="5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</c:strCache>
            </c:strRef>
          </c:cat>
          <c:val>
            <c:numRef>
              <c:f>'DEV Chart'!$B$4:$F$4</c:f>
              <c:numCache>
                <c:formatCode>_("$"* #,##0_);_("$"* \(#,##0\);_("$"* "-"??_);_(@_)</c:formatCode>
                <c:ptCount val="5"/>
                <c:pt idx="0">
                  <c:v>6554389.3399999999</c:v>
                </c:pt>
                <c:pt idx="1">
                  <c:v>4765867</c:v>
                </c:pt>
                <c:pt idx="2">
                  <c:v>3327999</c:v>
                </c:pt>
                <c:pt idx="3">
                  <c:v>5300626</c:v>
                </c:pt>
                <c:pt idx="4">
                  <c:v>3426097.9999999991</c:v>
                </c:pt>
              </c:numCache>
            </c:numRef>
          </c:val>
        </c:ser>
        <c:axId val="94857856"/>
        <c:axId val="94893184"/>
      </c:barChart>
      <c:catAx>
        <c:axId val="94857856"/>
        <c:scaling>
          <c:orientation val="minMax"/>
        </c:scaling>
        <c:axPos val="b"/>
        <c:tickLblPos val="nextTo"/>
        <c:crossAx val="94893184"/>
        <c:crosses val="autoZero"/>
        <c:auto val="1"/>
        <c:lblAlgn val="ctr"/>
        <c:lblOffset val="100"/>
      </c:catAx>
      <c:valAx>
        <c:axId val="94893184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48578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% PS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FY2010</c:v>
                </c:pt>
                <c:pt idx="1">
                  <c:v>FY2011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83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% FS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FY2010</c:v>
                </c:pt>
                <c:pt idx="1">
                  <c:v>FY2011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100</c:v>
                </c:pt>
                <c:pt idx="1">
                  <c:v>96</c:v>
                </c:pt>
              </c:numCache>
            </c:numRef>
          </c:val>
        </c:ser>
        <c:axId val="89741568"/>
        <c:axId val="89755648"/>
      </c:barChart>
      <c:catAx>
        <c:axId val="89741568"/>
        <c:scaling>
          <c:orientation val="minMax"/>
        </c:scaling>
        <c:axPos val="b"/>
        <c:tickLblPos val="nextTo"/>
        <c:crossAx val="89755648"/>
        <c:crosses val="autoZero"/>
        <c:auto val="1"/>
        <c:lblAlgn val="ctr"/>
        <c:lblOffset val="100"/>
      </c:catAx>
      <c:valAx>
        <c:axId val="89755648"/>
        <c:scaling>
          <c:orientation val="minMax"/>
        </c:scaling>
        <c:axPos val="l"/>
        <c:majorGridlines/>
        <c:numFmt formatCode="General" sourceLinked="1"/>
        <c:tickLblPos val="nextTo"/>
        <c:crossAx val="897415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Per GSF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 2010</c:v>
                </c:pt>
                <c:pt idx="1">
                  <c:v>FY 2011</c:v>
                </c:pt>
              </c:strCache>
            </c:strRef>
          </c:cat>
          <c:val>
            <c:numRef>
              <c:f>Sheet1!$B$2:$C$2</c:f>
              <c:numCache>
                <c:formatCode>"$"#,##0.00_);[Red]\("$"#,##0.00\)</c:formatCode>
                <c:ptCount val="2"/>
                <c:pt idx="0">
                  <c:v>1.35</c:v>
                </c:pt>
                <c:pt idx="1">
                  <c:v>1.1700000000000004</c:v>
                </c:pt>
              </c:numCache>
            </c:numRef>
          </c:val>
        </c:ser>
        <c:axId val="89788416"/>
        <c:axId val="89789952"/>
      </c:barChart>
      <c:catAx>
        <c:axId val="89788416"/>
        <c:scaling>
          <c:orientation val="minMax"/>
        </c:scaling>
        <c:axPos val="b"/>
        <c:tickLblPos val="nextTo"/>
        <c:crossAx val="89789952"/>
        <c:crosses val="autoZero"/>
        <c:auto val="1"/>
        <c:lblAlgn val="ctr"/>
        <c:lblOffset val="100"/>
      </c:catAx>
      <c:valAx>
        <c:axId val="89789952"/>
        <c:scaling>
          <c:orientation val="minMax"/>
        </c:scaling>
        <c:axPos val="l"/>
        <c:majorGridlines/>
        <c:numFmt formatCode="&quot;$&quot;#,##0.00_);[Red]\(&quot;$&quot;#,##0.00\)" sourceLinked="1"/>
        <c:tickLblPos val="nextTo"/>
        <c:crossAx val="897884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Per FTE</c:v>
                </c:pt>
              </c:strCache>
            </c:strRef>
          </c:tx>
          <c:cat>
            <c:strRef>
              <c:f>Sheet1!$B$6:$C$6</c:f>
              <c:strCache>
                <c:ptCount val="2"/>
                <c:pt idx="0">
                  <c:v>FY 2010</c:v>
                </c:pt>
                <c:pt idx="1">
                  <c:v>FY 2011</c:v>
                </c:pt>
              </c:strCache>
            </c:strRef>
          </c:cat>
          <c:val>
            <c:numRef>
              <c:f>Sheet1!$B$7:$C$7</c:f>
              <c:numCache>
                <c:formatCode>"$"#,##0.00_);[Red]\("$"#,##0.00\)</c:formatCode>
                <c:ptCount val="2"/>
                <c:pt idx="0">
                  <c:v>451.19</c:v>
                </c:pt>
                <c:pt idx="1">
                  <c:v>430.38</c:v>
                </c:pt>
              </c:numCache>
            </c:numRef>
          </c:val>
        </c:ser>
        <c:axId val="89838720"/>
        <c:axId val="89840256"/>
      </c:barChart>
      <c:catAx>
        <c:axId val="89838720"/>
        <c:scaling>
          <c:orientation val="minMax"/>
        </c:scaling>
        <c:axPos val="b"/>
        <c:tickLblPos val="nextTo"/>
        <c:crossAx val="89840256"/>
        <c:crosses val="autoZero"/>
        <c:auto val="1"/>
        <c:lblAlgn val="ctr"/>
        <c:lblOffset val="100"/>
      </c:catAx>
      <c:valAx>
        <c:axId val="89840256"/>
        <c:scaling>
          <c:orientation val="minMax"/>
        </c:scaling>
        <c:axPos val="l"/>
        <c:majorGridlines/>
        <c:numFmt formatCode="&quot;$&quot;#,##0.00_);[Red]\(&quot;$&quot;#,##0.00\)" sourceLinked="1"/>
        <c:tickLblPos val="nextTo"/>
        <c:crossAx val="898387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kBTU/GSF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 2010</c:v>
                </c:pt>
                <c:pt idx="1">
                  <c:v>FY 2011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71.040000000000006</c:v>
                </c:pt>
                <c:pt idx="1">
                  <c:v>75.3</c:v>
                </c:pt>
              </c:numCache>
            </c:numRef>
          </c:val>
        </c:ser>
        <c:axId val="90295296"/>
        <c:axId val="90297088"/>
      </c:barChart>
      <c:catAx>
        <c:axId val="90295296"/>
        <c:scaling>
          <c:orientation val="minMax"/>
        </c:scaling>
        <c:axPos val="b"/>
        <c:tickLblPos val="nextTo"/>
        <c:crossAx val="90297088"/>
        <c:crosses val="autoZero"/>
        <c:auto val="1"/>
        <c:lblAlgn val="ctr"/>
        <c:lblOffset val="100"/>
      </c:catAx>
      <c:valAx>
        <c:axId val="90297088"/>
        <c:scaling>
          <c:orientation val="minMax"/>
        </c:scaling>
        <c:axPos val="l"/>
        <c:majorGridlines/>
        <c:numFmt formatCode="General" sourceLinked="1"/>
        <c:tickLblPos val="nextTo"/>
        <c:crossAx val="902952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</a:t>
            </a:r>
            <a:r>
              <a:rPr lang="en-US" baseline="0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General Fund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used </a:t>
            </a:r>
            <a:r>
              <a:rPr lang="en-US" dirty="0"/>
              <a:t>for Maintenance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 2010</c:v>
                </c:pt>
                <c:pt idx="1">
                  <c:v>FY 2011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4.0999999999999996</c:v>
                </c:pt>
              </c:numCache>
            </c:numRef>
          </c:val>
        </c:ser>
        <c:axId val="89859200"/>
        <c:axId val="89860736"/>
      </c:barChart>
      <c:catAx>
        <c:axId val="89859200"/>
        <c:scaling>
          <c:orientation val="minMax"/>
        </c:scaling>
        <c:axPos val="b"/>
        <c:tickLblPos val="nextTo"/>
        <c:crossAx val="89860736"/>
        <c:crosses val="autoZero"/>
        <c:auto val="1"/>
        <c:lblAlgn val="ctr"/>
        <c:lblOffset val="100"/>
      </c:catAx>
      <c:valAx>
        <c:axId val="89860736"/>
        <c:scaling>
          <c:orientation val="minMax"/>
        </c:scaling>
        <c:axPos val="l"/>
        <c:majorGridlines/>
        <c:numFmt formatCode="General" sourceLinked="1"/>
        <c:tickLblPos val="nextTo"/>
        <c:crossAx val="898592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MT CO2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FY2010</c:v>
                </c:pt>
                <c:pt idx="1">
                  <c:v>FY2011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34091</c:v>
                </c:pt>
                <c:pt idx="1">
                  <c:v>37100</c:v>
                </c:pt>
              </c:numCache>
            </c:numRef>
          </c:val>
        </c:ser>
        <c:overlap val="100"/>
        <c:axId val="90446848"/>
        <c:axId val="90452736"/>
      </c:barChart>
      <c:catAx>
        <c:axId val="90446848"/>
        <c:scaling>
          <c:orientation val="minMax"/>
        </c:scaling>
        <c:axPos val="b"/>
        <c:tickLblPos val="nextTo"/>
        <c:crossAx val="90452736"/>
        <c:crosses val="autoZero"/>
        <c:auto val="1"/>
        <c:lblAlgn val="ctr"/>
        <c:lblOffset val="100"/>
      </c:catAx>
      <c:valAx>
        <c:axId val="90452736"/>
        <c:scaling>
          <c:orientation val="minMax"/>
        </c:scaling>
        <c:axPos val="l"/>
        <c:majorGridlines/>
        <c:numFmt formatCode="#,##0" sourceLinked="1"/>
        <c:tickLblPos val="nextTo"/>
        <c:crossAx val="904468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Non-Academic Plan</a:t>
            </a:r>
            <a:r>
              <a:rPr lang="en-US" baseline="0"/>
              <a:t> &amp; </a:t>
            </a:r>
            <a:r>
              <a:rPr lang="en-US"/>
              <a:t>Report Quality</a:t>
            </a:r>
            <a:r>
              <a:rPr lang="en-US" baseline="30000"/>
              <a:t>3</a:t>
            </a:r>
            <a:r>
              <a:rPr lang="en-US"/>
              <a:t>,</a:t>
            </a:r>
            <a:r>
              <a:rPr lang="en-US" baseline="0"/>
              <a:t> 2009-2011</a:t>
            </a:r>
            <a:endParaRPr lang="en-US"/>
          </a:p>
        </c:rich>
      </c:tx>
      <c:layout>
        <c:manualLayout>
          <c:xMode val="edge"/>
          <c:yMode val="edge"/>
          <c:x val="9.9366874915283565E-2"/>
          <c:y val="2.3809523809523805E-2"/>
        </c:manualLayout>
      </c:layout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Exemplary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17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Proficient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Progressing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Inadequate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delete val="1"/>
            </c:dLbl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Report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cat>
            <c:strRef>
              <c:f>Sheet1!$A$2:$A$4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gapWidth val="55"/>
        <c:overlap val="100"/>
        <c:axId val="94315264"/>
        <c:axId val="94317568"/>
      </c:barChart>
      <c:catAx>
        <c:axId val="94315264"/>
        <c:scaling>
          <c:orientation val="minMax"/>
        </c:scaling>
        <c:axPos val="b"/>
        <c:majorTickMark val="none"/>
        <c:tickLblPos val="nextTo"/>
        <c:crossAx val="94317568"/>
        <c:crosses val="autoZero"/>
        <c:auto val="1"/>
        <c:lblAlgn val="ctr"/>
        <c:lblOffset val="100"/>
      </c:catAx>
      <c:valAx>
        <c:axId val="943175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43152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Academic Plan</a:t>
            </a:r>
            <a:r>
              <a:rPr lang="en-US" baseline="0"/>
              <a:t> &amp; </a:t>
            </a:r>
            <a:r>
              <a:rPr lang="en-US"/>
              <a:t>Report Quality</a:t>
            </a:r>
            <a:r>
              <a:rPr lang="en-US" baseline="30000"/>
              <a:t>2</a:t>
            </a:r>
            <a:r>
              <a:rPr lang="en-US"/>
              <a:t>,</a:t>
            </a:r>
            <a:r>
              <a:rPr lang="en-US" baseline="0"/>
              <a:t> 2009-2011</a:t>
            </a:r>
            <a:endParaRPr lang="en-US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Exemplary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2009-2010</c:v>
                </c:pt>
                <c:pt idx="1">
                  <c:v>2010-2011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Proficient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2009-2010</c:v>
                </c:pt>
                <c:pt idx="1">
                  <c:v>2010-2011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47</c:v>
                </c:pt>
                <c:pt idx="1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Progressing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Sheet1!$A$2:$A$3</c:f>
              <c:strCache>
                <c:ptCount val="2"/>
                <c:pt idx="0">
                  <c:v>2009-2010</c:v>
                </c:pt>
                <c:pt idx="1">
                  <c:v>2010-2011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Inadequate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Sheet1!$A$2:$A$3</c:f>
              <c:strCache>
                <c:ptCount val="2"/>
                <c:pt idx="0">
                  <c:v>2009-2010</c:v>
                </c:pt>
                <c:pt idx="1">
                  <c:v>2010-2011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</c:v>
                </c:pt>
                <c:pt idx="1">
                  <c:v>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Report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cat>
            <c:strRef>
              <c:f>Sheet1!$A$2:$A$3</c:f>
              <c:strCache>
                <c:ptCount val="2"/>
                <c:pt idx="0">
                  <c:v>2009-2010</c:v>
                </c:pt>
                <c:pt idx="1">
                  <c:v>2010-2011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29</c:v>
                </c:pt>
                <c:pt idx="1">
                  <c:v>8</c:v>
                </c:pt>
              </c:numCache>
            </c:numRef>
          </c:val>
        </c:ser>
        <c:dLbls>
          <c:showVal val="1"/>
        </c:dLbls>
        <c:gapWidth val="55"/>
        <c:overlap val="100"/>
        <c:axId val="56468224"/>
        <c:axId val="56469760"/>
      </c:barChart>
      <c:catAx>
        <c:axId val="56468224"/>
        <c:scaling>
          <c:orientation val="minMax"/>
        </c:scaling>
        <c:axPos val="b"/>
        <c:majorTickMark val="none"/>
        <c:tickLblPos val="nextTo"/>
        <c:crossAx val="56469760"/>
        <c:crosses val="autoZero"/>
        <c:auto val="1"/>
        <c:lblAlgn val="ctr"/>
        <c:lblOffset val="100"/>
      </c:catAx>
      <c:valAx>
        <c:axId val="564697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64682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D5B996-118D-194F-A6E9-E070197EAD64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564CCD-AEE8-1245-B68A-B36A7CE4E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99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87506-241E-C445-86A3-5F9D857BB76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6C3964-DD48-414E-97BE-0EE23A0D3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20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2438400" cy="932688"/>
          </a:xfrm>
          <a:prstGeom prst="rect">
            <a:avLst/>
          </a:prstGeom>
          <a:gradFill flip="none" rotWithShape="1">
            <a:gsLst>
              <a:gs pos="24000">
                <a:srgbClr val="800000">
                  <a:alpha val="0"/>
                </a:srgbClr>
              </a:gs>
              <a:gs pos="71000">
                <a:srgbClr val="AC1A2F">
                  <a:shade val="67500"/>
                  <a:satMod val="115000"/>
                </a:srgbClr>
              </a:gs>
              <a:gs pos="100000">
                <a:srgbClr val="AC1A2F">
                  <a:shade val="100000"/>
                  <a:satMod val="115000"/>
                </a:srgbClr>
              </a:gs>
            </a:gsLst>
            <a:lin ang="5100000" scaled="0"/>
            <a:tileRect/>
          </a:gradFill>
          <a:ln w="44450" cmpd="dbl">
            <a:solidFill>
              <a:schemeClr val="tx1"/>
            </a:solidFill>
          </a:ln>
          <a:effectLst>
            <a:outerShdw blurRad="40005" dist="22987" dir="5400000" algn="tl" rotWithShape="0">
              <a:srgbClr val="8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438400" y="0"/>
            <a:ext cx="6705600" cy="932688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51000">
                <a:schemeClr val="bg1"/>
              </a:gs>
            </a:gsLst>
            <a:lin ang="16200000" scaled="0"/>
            <a:tileRect/>
          </a:gradFill>
          <a:ln w="44450" cmpd="dbl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6917" y="39649"/>
            <a:ext cx="2912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1" kern="1100" dirty="0" smtClean="0">
                <a:solidFill>
                  <a:schemeClr val="tx1"/>
                </a:solidFill>
                <a:effectLst/>
                <a:latin typeface="Humanist 521 BT"/>
              </a:rPr>
              <a:t>The Strategic Plan of</a:t>
            </a:r>
          </a:p>
          <a:p>
            <a:r>
              <a:rPr lang="en-US" sz="1100" b="0" i="1" kern="1100" dirty="0" smtClean="0">
                <a:solidFill>
                  <a:schemeClr val="tx1"/>
                </a:solidFill>
                <a:effectLst/>
                <a:latin typeface="Humanist 521 BT"/>
              </a:rPr>
              <a:t>Youngstown State University</a:t>
            </a:r>
          </a:p>
          <a:p>
            <a:r>
              <a:rPr lang="en-US" sz="1100" b="0" i="1" kern="1100" dirty="0" smtClean="0">
                <a:solidFill>
                  <a:schemeClr val="tx1"/>
                </a:solidFill>
                <a:effectLst/>
                <a:latin typeface="Humanist 521 BT"/>
              </a:rPr>
              <a:t>2011-2020</a:t>
            </a:r>
            <a:endParaRPr lang="en-US" sz="1100" b="0" i="1" kern="1100" dirty="0">
              <a:solidFill>
                <a:schemeClr val="tx1"/>
              </a:solidFill>
              <a:effectLst/>
              <a:latin typeface="Humanist 521 BT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208198" y="199095"/>
            <a:ext cx="67055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0" i="0" u="sng" dirty="0" smtClean="0">
                <a:solidFill>
                  <a:srgbClr val="800000"/>
                </a:solidFill>
                <a:latin typeface="Humanst531 BT"/>
              </a:rPr>
              <a:t>Accountability and Sustainability</a:t>
            </a:r>
          </a:p>
          <a:p>
            <a:pPr algn="ctr"/>
            <a:r>
              <a:rPr lang="en-US" b="0" i="1" dirty="0" smtClean="0">
                <a:latin typeface="Humanist 521 BT"/>
              </a:rPr>
              <a:t>Meet</a:t>
            </a:r>
            <a:r>
              <a:rPr lang="en-US" b="0" i="1" baseline="0" dirty="0" smtClean="0">
                <a:latin typeface="Humanist 521 BT"/>
              </a:rPr>
              <a:t> strategic goals and maintain institutional vitality.</a:t>
            </a:r>
            <a:endParaRPr lang="en-US" b="0" i="1" dirty="0">
              <a:latin typeface="Humanist 521 B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932688"/>
            <a:ext cx="9144000" cy="667512"/>
          </a:xfrm>
          <a:prstGeom prst="rect">
            <a:avLst/>
          </a:prstGeom>
          <a:solidFill>
            <a:schemeClr val="bg1"/>
          </a:solidFill>
          <a:ln w="44450" cmpd="dbl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 userDrawn="1"/>
        </p:nvSpPr>
        <p:spPr>
          <a:xfrm rot="2284870">
            <a:off x="1159668" y="-2782904"/>
            <a:ext cx="8570494" cy="6718261"/>
          </a:xfrm>
          <a:custGeom>
            <a:avLst/>
            <a:gdLst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2" fmla="*/ 0 w 3959817"/>
              <a:gd name="connsiteY2" fmla="*/ 2224006 h 2224006"/>
              <a:gd name="connsiteX0" fmla="*/ 4035181 w 4035181"/>
              <a:gd name="connsiteY0" fmla="*/ 0 h 2224006"/>
              <a:gd name="connsiteX1" fmla="*/ 75364 w 4035181"/>
              <a:gd name="connsiteY1" fmla="*/ 2224006 h 2224006"/>
              <a:gd name="connsiteX2" fmla="*/ 0 w 4035181"/>
              <a:gd name="connsiteY2" fmla="*/ 2100020 h 2224006"/>
              <a:gd name="connsiteX0" fmla="*/ 4035181 w 4035181"/>
              <a:gd name="connsiteY0" fmla="*/ 0 h 2224006"/>
              <a:gd name="connsiteX1" fmla="*/ 75364 w 4035181"/>
              <a:gd name="connsiteY1" fmla="*/ 2224006 h 2224006"/>
              <a:gd name="connsiteX2" fmla="*/ 0 w 4035181"/>
              <a:gd name="connsiteY2" fmla="*/ 2100020 h 2224006"/>
              <a:gd name="connsiteX0" fmla="*/ 4035181 w 4035181"/>
              <a:gd name="connsiteY0" fmla="*/ 0 h 2224006"/>
              <a:gd name="connsiteX1" fmla="*/ 75364 w 4035181"/>
              <a:gd name="connsiteY1" fmla="*/ 2224006 h 2224006"/>
              <a:gd name="connsiteX2" fmla="*/ 0 w 4035181"/>
              <a:gd name="connsiteY2" fmla="*/ 2100020 h 2224006"/>
              <a:gd name="connsiteX0" fmla="*/ 3959817 w 3959817"/>
              <a:gd name="connsiteY0" fmla="*/ 0 h 2224006"/>
              <a:gd name="connsiteX1" fmla="*/ 0 w 3959817"/>
              <a:gd name="connsiteY1" fmla="*/ 2224006 h 2224006"/>
              <a:gd name="connsiteX0" fmla="*/ 4185910 w 4185910"/>
              <a:gd name="connsiteY0" fmla="*/ 0 h 1871420"/>
              <a:gd name="connsiteX1" fmla="*/ 0 w 4185910"/>
              <a:gd name="connsiteY1" fmla="*/ 1871420 h 1871420"/>
              <a:gd name="connsiteX0" fmla="*/ 4185910 w 4185910"/>
              <a:gd name="connsiteY0" fmla="*/ 0 h 1871420"/>
              <a:gd name="connsiteX1" fmla="*/ 0 w 4185910"/>
              <a:gd name="connsiteY1" fmla="*/ 1871420 h 1871420"/>
              <a:gd name="connsiteX0" fmla="*/ 4562731 w 4562731"/>
              <a:gd name="connsiteY0" fmla="*/ 0 h 2176220"/>
              <a:gd name="connsiteX1" fmla="*/ 0 w 4562731"/>
              <a:gd name="connsiteY1" fmla="*/ 2176220 h 2176220"/>
              <a:gd name="connsiteX0" fmla="*/ 4562731 w 4562731"/>
              <a:gd name="connsiteY0" fmla="*/ 0 h 2176220"/>
              <a:gd name="connsiteX1" fmla="*/ 0 w 4562731"/>
              <a:gd name="connsiteY1" fmla="*/ 2176220 h 2176220"/>
              <a:gd name="connsiteX0" fmla="*/ 4562731 w 7461061"/>
              <a:gd name="connsiteY0" fmla="*/ 338380 h 2514600"/>
              <a:gd name="connsiteX1" fmla="*/ 7461061 w 7461061"/>
              <a:gd name="connsiteY1" fmla="*/ 0 h 2514600"/>
              <a:gd name="connsiteX2" fmla="*/ 0 w 7461061"/>
              <a:gd name="connsiteY2" fmla="*/ 2514600 h 2514600"/>
              <a:gd name="connsiteX0" fmla="*/ 4562731 w 7461061"/>
              <a:gd name="connsiteY0" fmla="*/ 1940758 h 4116978"/>
              <a:gd name="connsiteX1" fmla="*/ 7461061 w 7461061"/>
              <a:gd name="connsiteY1" fmla="*/ 1602378 h 4116978"/>
              <a:gd name="connsiteX2" fmla="*/ 0 w 7461061"/>
              <a:gd name="connsiteY2" fmla="*/ 4116978 h 4116978"/>
              <a:gd name="connsiteX0" fmla="*/ 7461061 w 7461061"/>
              <a:gd name="connsiteY0" fmla="*/ 1602378 h 4116978"/>
              <a:gd name="connsiteX1" fmla="*/ 0 w 7461061"/>
              <a:gd name="connsiteY1" fmla="*/ 4116978 h 4116978"/>
              <a:gd name="connsiteX0" fmla="*/ 7461061 w 7461061"/>
              <a:gd name="connsiteY0" fmla="*/ 1278528 h 3793128"/>
              <a:gd name="connsiteX1" fmla="*/ 0 w 7461061"/>
              <a:gd name="connsiteY1" fmla="*/ 3793128 h 3793128"/>
              <a:gd name="connsiteX0" fmla="*/ 7461061 w 7461061"/>
              <a:gd name="connsiteY0" fmla="*/ 1002303 h 3516903"/>
              <a:gd name="connsiteX1" fmla="*/ 0 w 7461061"/>
              <a:gd name="connsiteY1" fmla="*/ 3516903 h 351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61061" h="3516903">
                <a:moveTo>
                  <a:pt x="7461061" y="1002303"/>
                </a:moveTo>
                <a:cubicBezTo>
                  <a:pt x="3981159" y="0"/>
                  <a:pt x="1232448" y="3339842"/>
                  <a:pt x="0" y="3516903"/>
                </a:cubicBezTo>
              </a:path>
            </a:pathLst>
          </a:custGeom>
          <a:ln w="12700">
            <a:solidFill>
              <a:srgbClr val="AC1A2F"/>
            </a:solidFill>
          </a:ln>
          <a:effectLst>
            <a:outerShdw blurRad="50800" dist="38100" dir="5400000" sx="99000" sy="99000" algn="tl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94257" y="408980"/>
            <a:ext cx="1591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u="none" dirty="0" smtClean="0">
                <a:solidFill>
                  <a:schemeClr val="bg1"/>
                </a:solidFill>
                <a:effectLst>
                  <a:outerShdw blurRad="82550" dir="2700000" sx="103000" sy="103000" algn="tl" rotWithShape="0">
                    <a:srgbClr val="000000">
                      <a:alpha val="85000"/>
                    </a:srgbClr>
                  </a:outerShdw>
                </a:effectLst>
                <a:latin typeface="Humanist 521 BT"/>
              </a:rPr>
              <a:t>YSU 2020</a:t>
            </a:r>
            <a:endParaRPr lang="en-US" sz="2400" b="1" i="1" u="none" dirty="0">
              <a:solidFill>
                <a:schemeClr val="bg1"/>
              </a:solidFill>
              <a:effectLst>
                <a:outerShdw blurRad="82550" dir="2700000" sx="103000" sy="103000" algn="tl" rotWithShape="0">
                  <a:srgbClr val="000000">
                    <a:alpha val="85000"/>
                  </a:srgbClr>
                </a:outerShdw>
              </a:effectLst>
              <a:latin typeface="Humanist 521 BT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9168741" y="639813"/>
            <a:ext cx="746906" cy="20305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06174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1: </a:t>
            </a:r>
            <a:r>
              <a:rPr lang="en-US" sz="3000" i="1" dirty="0" smtClean="0">
                <a:latin typeface="Humanist 521 BT"/>
              </a:rPr>
              <a:t>Fiscal Health – SB-6 Ratios</a:t>
            </a:r>
            <a:endParaRPr lang="en-US" sz="3000" i="1" dirty="0">
              <a:latin typeface="Humanist 521 B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1485" y="6259190"/>
            <a:ext cx="479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score is 5.0; Fiscal Watch begins at 1.7</a:t>
            </a:r>
            <a:endParaRPr lang="en-US" dirty="0"/>
          </a:p>
        </p:txBody>
      </p:sp>
      <p:pic>
        <p:nvPicPr>
          <p:cNvPr id="1026" name="cabfcc4c-1b4b-4b63-8bf5-160616f81f09" descr="1E6AF149-BF0E-4C1D-9474-49B2E446E715@ys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76" y="1850571"/>
            <a:ext cx="8726795" cy="440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3000" i="1" dirty="0" smtClean="0">
                <a:latin typeface="Humanist 521 BT"/>
              </a:rPr>
              <a:t>Facilities Health </a:t>
            </a:r>
            <a:r>
              <a:rPr lang="en-US" sz="3000" i="1" dirty="0" smtClean="0">
                <a:latin typeface="Humanist 521 BT"/>
              </a:rPr>
              <a:t>– </a:t>
            </a:r>
            <a:r>
              <a:rPr lang="en-US" i="1" dirty="0" smtClean="0">
                <a:latin typeface="Humanist 521 BT"/>
              </a:rPr>
              <a:t>Percentage</a:t>
            </a:r>
            <a:r>
              <a:rPr lang="en-US" i="1" dirty="0" smtClean="0">
                <a:latin typeface="Humanist 521 BT"/>
              </a:rPr>
              <a:t> </a:t>
            </a:r>
            <a:r>
              <a:rPr lang="en-US" i="1" dirty="0" smtClean="0">
                <a:latin typeface="Humanist 521 BT"/>
              </a:rPr>
              <a:t>Buildings over 25 years old</a:t>
            </a:r>
            <a:endParaRPr lang="en-US" i="1" dirty="0">
              <a:latin typeface="Humanist 521 B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8429" y="2526450"/>
            <a:ext cx="6095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dirty="0"/>
              <a:t>Currently, 73% of the </a:t>
            </a:r>
            <a:r>
              <a:rPr lang="en-US" dirty="0" smtClean="0"/>
              <a:t>University’s </a:t>
            </a:r>
            <a:r>
              <a:rPr lang="en-US" dirty="0"/>
              <a:t>space is over 25 years old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Average of peer institutions is 64%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Prior to the recent construction of WATTS and Williamson Hall, we had 85% of space over 25 years </a:t>
            </a:r>
            <a:r>
              <a:rPr lang="en-US" dirty="0" smtClean="0"/>
              <a:t>old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70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3000" i="1" dirty="0" smtClean="0">
                <a:latin typeface="Humanist 521 BT"/>
              </a:rPr>
              <a:t>Facilities Health –</a:t>
            </a:r>
            <a:r>
              <a:rPr lang="en-US" sz="2400" i="1" dirty="0" smtClean="0">
                <a:latin typeface="Humanist 521 BT"/>
              </a:rPr>
              <a:t>Utilities cost per gross </a:t>
            </a:r>
            <a:r>
              <a:rPr lang="en-US" sz="2400" i="1" dirty="0" err="1" smtClean="0">
                <a:latin typeface="Humanist 521 BT"/>
              </a:rPr>
              <a:t>sq.ft</a:t>
            </a:r>
            <a:r>
              <a:rPr lang="en-US" sz="2400" i="1" dirty="0" smtClean="0">
                <a:latin typeface="Humanist 521 BT"/>
              </a:rPr>
              <a:t>.</a:t>
            </a:r>
            <a:endParaRPr lang="en-US" sz="2400" i="1" dirty="0">
              <a:latin typeface="Humanist 521 BT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17632653"/>
              </p:ext>
            </p:extLst>
          </p:nvPr>
        </p:nvGraphicFramePr>
        <p:xfrm>
          <a:off x="422343" y="2775726"/>
          <a:ext cx="3415411" cy="231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04346074"/>
              </p:ext>
            </p:extLst>
          </p:nvPr>
        </p:nvGraphicFramePr>
        <p:xfrm>
          <a:off x="4549999" y="2775726"/>
          <a:ext cx="3677703" cy="223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369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3000" i="1" dirty="0" smtClean="0">
                <a:latin typeface="Humanist 521 BT"/>
              </a:rPr>
              <a:t>Facilities Health </a:t>
            </a:r>
            <a:r>
              <a:rPr lang="en-US" sz="3000" i="1" dirty="0" smtClean="0">
                <a:latin typeface="Humanist 521 BT"/>
              </a:rPr>
              <a:t>– </a:t>
            </a:r>
            <a:r>
              <a:rPr lang="en-US" sz="2800" i="1" dirty="0" smtClean="0">
                <a:latin typeface="Humanist 521 BT"/>
              </a:rPr>
              <a:t>Energy </a:t>
            </a:r>
            <a:r>
              <a:rPr lang="en-US" sz="2800" i="1" dirty="0" smtClean="0">
                <a:latin typeface="Humanist 521 BT"/>
              </a:rPr>
              <a:t>Consumption </a:t>
            </a:r>
            <a:endParaRPr lang="en-US" sz="2800" i="1" dirty="0">
              <a:latin typeface="Humanist 521 B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2243" y="2029443"/>
            <a:ext cx="62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Expressed as Kilo-BTUs per Gross Square Feet of space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9049530"/>
              </p:ext>
            </p:extLst>
          </p:nvPr>
        </p:nvGraphicFramePr>
        <p:xfrm>
          <a:off x="2106537" y="299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29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3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2600" i="1" dirty="0" smtClean="0">
                <a:latin typeface="Humanist 521 BT"/>
              </a:rPr>
              <a:t>Facilities Health </a:t>
            </a:r>
            <a:r>
              <a:rPr lang="en-US" sz="2600" i="1" dirty="0" smtClean="0">
                <a:latin typeface="Humanist 521 BT"/>
              </a:rPr>
              <a:t>– </a:t>
            </a:r>
            <a:r>
              <a:rPr lang="en-US" sz="1600" i="1" dirty="0" smtClean="0">
                <a:latin typeface="Humanist 521 BT"/>
              </a:rPr>
              <a:t>Percentage of</a:t>
            </a:r>
            <a:r>
              <a:rPr lang="en-US" sz="1600" i="1" dirty="0" smtClean="0">
                <a:latin typeface="Humanist 521 BT"/>
              </a:rPr>
              <a:t> </a:t>
            </a:r>
            <a:r>
              <a:rPr lang="en-US" sz="1600" i="1" dirty="0" smtClean="0">
                <a:latin typeface="Humanist 521 BT"/>
              </a:rPr>
              <a:t>General </a:t>
            </a:r>
            <a:r>
              <a:rPr lang="en-US" sz="1600" i="1" dirty="0" smtClean="0">
                <a:latin typeface="Humanist 521 BT"/>
              </a:rPr>
              <a:t>Fund </a:t>
            </a:r>
            <a:r>
              <a:rPr lang="en-US" sz="1600" i="1" dirty="0" smtClean="0">
                <a:latin typeface="Humanist 521 BT"/>
              </a:rPr>
              <a:t>used for Maintenance</a:t>
            </a:r>
            <a:endParaRPr lang="en-US" sz="1600" i="1" dirty="0">
              <a:latin typeface="Humanist 521 BT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32676949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675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3000" i="1" dirty="0" smtClean="0">
                <a:latin typeface="Humanist 521 BT"/>
              </a:rPr>
              <a:t>Facilities Health </a:t>
            </a:r>
            <a:r>
              <a:rPr lang="en-US" sz="3000" i="1" dirty="0" smtClean="0">
                <a:latin typeface="Humanist 521 BT"/>
              </a:rPr>
              <a:t>– Deferred </a:t>
            </a:r>
            <a:r>
              <a:rPr lang="en-US" sz="3000" i="1" dirty="0" smtClean="0">
                <a:latin typeface="Humanist 521 BT"/>
              </a:rPr>
              <a:t>Maintenance</a:t>
            </a:r>
            <a:endParaRPr lang="en-US" sz="3000" i="1" dirty="0">
              <a:latin typeface="Humanist 521 B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339131"/>
            <a:ext cx="6262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dirty="0"/>
              <a:t>We have established a deferred maintenance backlog of $201.5 </a:t>
            </a:r>
            <a:r>
              <a:rPr lang="en-US" dirty="0" smtClean="0"/>
              <a:t>million</a:t>
            </a:r>
            <a:endParaRPr lang="en-US" dirty="0" smtClean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$</a:t>
            </a:r>
            <a:r>
              <a:rPr lang="en-US" dirty="0"/>
              <a:t>79.4 has been identified as needing to be addressed within the next three </a:t>
            </a:r>
            <a:r>
              <a:rPr lang="en-US" dirty="0" smtClean="0"/>
              <a:t>years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$</a:t>
            </a:r>
            <a:r>
              <a:rPr lang="en-US" dirty="0"/>
              <a:t>48.6 within 4 to 7 </a:t>
            </a:r>
            <a:r>
              <a:rPr lang="en-US" dirty="0" smtClean="0"/>
              <a:t>years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$</a:t>
            </a:r>
            <a:r>
              <a:rPr lang="en-US" dirty="0"/>
              <a:t>73.5 within 8 to 10 </a:t>
            </a:r>
            <a:r>
              <a:rPr lang="en-US" dirty="0" smtClean="0"/>
              <a:t>years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54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3000" i="1" dirty="0" smtClean="0">
                <a:latin typeface="Humanist 521 BT"/>
              </a:rPr>
              <a:t>Facilities Health </a:t>
            </a:r>
            <a:r>
              <a:rPr lang="en-US" sz="3000" i="1" dirty="0" smtClean="0">
                <a:latin typeface="Humanist 521 BT"/>
              </a:rPr>
              <a:t>– </a:t>
            </a:r>
            <a:r>
              <a:rPr lang="en-US" sz="2300" i="1" dirty="0" smtClean="0">
                <a:latin typeface="Humanist 521 BT"/>
              </a:rPr>
              <a:t>Environmental </a:t>
            </a:r>
            <a:r>
              <a:rPr lang="en-US" sz="2300" i="1" dirty="0" smtClean="0">
                <a:latin typeface="Humanist 521 BT"/>
              </a:rPr>
              <a:t>Footprint Index</a:t>
            </a:r>
            <a:endParaRPr lang="en-US" sz="2300" i="1" dirty="0">
              <a:latin typeface="Humanist 521 B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4760" y="2029443"/>
            <a:ext cx="430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Measured in Metric Tons of CO2 (MT CO2)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2564692"/>
              </p:ext>
            </p:extLst>
          </p:nvPr>
        </p:nvGraphicFramePr>
        <p:xfrm>
          <a:off x="2049907" y="27540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168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4: </a:t>
            </a:r>
            <a:r>
              <a:rPr lang="en-US" sz="3000" i="1" dirty="0" smtClean="0">
                <a:latin typeface="Humanist 521 BT"/>
              </a:rPr>
              <a:t>Shared </a:t>
            </a:r>
            <a:r>
              <a:rPr lang="en-US" sz="3000" i="1" dirty="0" smtClean="0">
                <a:latin typeface="Humanist 521 BT"/>
              </a:rPr>
              <a:t>Responsibility – </a:t>
            </a:r>
            <a:r>
              <a:rPr lang="en-US" sz="2400" i="1" dirty="0" smtClean="0">
                <a:latin typeface="Humanist 521 BT"/>
              </a:rPr>
              <a:t>Employee </a:t>
            </a:r>
            <a:r>
              <a:rPr lang="en-US" sz="2400" i="1" dirty="0" smtClean="0">
                <a:latin typeface="Humanist 521 BT"/>
              </a:rPr>
              <a:t>Satisfaction</a:t>
            </a:r>
            <a:endParaRPr lang="en-US" sz="2400" i="1" dirty="0">
              <a:latin typeface="Humanist 521 B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1881" y="3389693"/>
            <a:ext cx="4554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Survey </a:t>
            </a:r>
            <a:r>
              <a:rPr lang="en-US" dirty="0" smtClean="0"/>
              <a:t>to </a:t>
            </a:r>
            <a:r>
              <a:rPr lang="en-US" dirty="0"/>
              <a:t>be administered every three years beginning in 2012-2013.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86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4: </a:t>
            </a:r>
            <a:r>
              <a:rPr lang="en-US" sz="3000" i="1" dirty="0" smtClean="0">
                <a:latin typeface="Humanist 521 BT"/>
              </a:rPr>
              <a:t>Shared </a:t>
            </a:r>
            <a:r>
              <a:rPr lang="en-US" sz="3000" i="1" dirty="0" smtClean="0">
                <a:latin typeface="Humanist 521 BT"/>
              </a:rPr>
              <a:t>Responsibility – </a:t>
            </a:r>
            <a:r>
              <a:rPr lang="en-US" sz="2200" i="1" dirty="0" smtClean="0">
                <a:latin typeface="Humanist 521 BT"/>
              </a:rPr>
              <a:t>Savings from Efficiencies</a:t>
            </a:r>
            <a:endParaRPr lang="en-US" sz="2200" i="1" dirty="0">
              <a:latin typeface="Humanist 521 B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22744" y="2830175"/>
            <a:ext cx="541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metric is being re-evaluated to look at the use of an annual ratio of non-instructional costs per </a:t>
            </a:r>
            <a:r>
              <a:rPr lang="en-US" dirty="0" smtClean="0"/>
              <a:t>FTE</a:t>
            </a:r>
            <a:r>
              <a:rPr lang="en-US" dirty="0" smtClean="0"/>
              <a:t> </a:t>
            </a:r>
            <a:r>
              <a:rPr lang="en-US" dirty="0" smtClean="0"/>
              <a:t>student with footnotes to identify reasons for changes in that ratio and/or significant savings. It will appear next year.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14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4: </a:t>
            </a:r>
            <a:r>
              <a:rPr lang="en-US" sz="3000" i="1" dirty="0" smtClean="0">
                <a:latin typeface="Humanist 521 BT"/>
              </a:rPr>
              <a:t>Shared </a:t>
            </a:r>
            <a:r>
              <a:rPr lang="en-US" sz="3000" i="1" dirty="0" smtClean="0">
                <a:latin typeface="Humanist 521 BT"/>
              </a:rPr>
              <a:t>Responsibility– </a:t>
            </a:r>
            <a:r>
              <a:rPr lang="en-US" sz="2400" i="1" dirty="0" smtClean="0">
                <a:latin typeface="Humanist 521 BT"/>
              </a:rPr>
              <a:t>Assessment </a:t>
            </a:r>
            <a:r>
              <a:rPr lang="en-US" sz="2400" i="1" dirty="0" smtClean="0">
                <a:latin typeface="Humanist 521 BT"/>
              </a:rPr>
              <a:t>Success</a:t>
            </a:r>
            <a:endParaRPr lang="en-US" sz="2400" i="1" dirty="0">
              <a:latin typeface="Humanist 521 BT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514726408"/>
              </p:ext>
            </p:extLst>
          </p:nvPr>
        </p:nvGraphicFramePr>
        <p:xfrm>
          <a:off x="4358762" y="2089843"/>
          <a:ext cx="4200258" cy="274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2766599459"/>
              </p:ext>
            </p:extLst>
          </p:nvPr>
        </p:nvGraphicFramePr>
        <p:xfrm>
          <a:off x="172216" y="2089843"/>
          <a:ext cx="3914025" cy="301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655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1: </a:t>
            </a:r>
            <a:r>
              <a:rPr lang="en-US" sz="3000" i="1" dirty="0" smtClean="0">
                <a:latin typeface="Humanist 521 BT"/>
              </a:rPr>
              <a:t>Fiscal Health – S&amp;P; </a:t>
            </a:r>
            <a:r>
              <a:rPr lang="en-US" sz="3000" i="1" dirty="0" smtClean="0">
                <a:latin typeface="Humanist 521 BT"/>
              </a:rPr>
              <a:t>Moody’s</a:t>
            </a:r>
            <a:endParaRPr lang="en-US" sz="3000" i="1" dirty="0">
              <a:latin typeface="Humanist 521 B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39" y="2082800"/>
            <a:ext cx="7302500" cy="269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246180"/>
            <a:ext cx="5518669" cy="646331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YSU – Moody’s – A2</a:t>
            </a:r>
          </a:p>
          <a:p>
            <a:r>
              <a:rPr lang="en-US" dirty="0" smtClean="0"/>
              <a:t>YSU – S&amp;P – A+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104390" y="13667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2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1: </a:t>
            </a:r>
            <a:r>
              <a:rPr lang="en-US" sz="3000" i="1" dirty="0" smtClean="0">
                <a:latin typeface="Humanist 521 BT"/>
              </a:rPr>
              <a:t>Fiscal Health – Auxiliaries</a:t>
            </a:r>
            <a:endParaRPr lang="en-US" sz="3000" i="1" dirty="0">
              <a:latin typeface="Humanist 521 BT"/>
            </a:endParaRPr>
          </a:p>
        </p:txBody>
      </p:sp>
      <p:pic>
        <p:nvPicPr>
          <p:cNvPr id="3" name="Picture 2" descr="Auxiliari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9" y="1616194"/>
            <a:ext cx="6414314" cy="47247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8988" y="1893297"/>
            <a:ext cx="471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charset="0"/>
              </a:rPr>
              <a:t>Net general fund support below $0 is a characteristic of fully self-funded </a:t>
            </a:r>
            <a:endParaRPr lang="en-US" sz="12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alibri" charset="0"/>
              </a:rPr>
              <a:t>auxiliary </a:t>
            </a:r>
            <a:r>
              <a:rPr lang="en-US" sz="1200" dirty="0">
                <a:solidFill>
                  <a:srgbClr val="000000"/>
                </a:solidFill>
                <a:latin typeface="Calibri" charset="0"/>
              </a:rPr>
              <a:t>units that </a:t>
            </a:r>
            <a:r>
              <a:rPr lang="en-US" sz="1200" dirty="0" smtClean="0">
                <a:solidFill>
                  <a:srgbClr val="000000"/>
                </a:solidFill>
                <a:latin typeface="Calibri" charset="0"/>
              </a:rPr>
              <a:t>pay </a:t>
            </a:r>
            <a:r>
              <a:rPr lang="en-US" sz="1200" dirty="0">
                <a:solidFill>
                  <a:srgbClr val="000000"/>
                </a:solidFill>
                <a:latin typeface="Calibri" charset="0"/>
              </a:rPr>
              <a:t>an overhead fee to the </a:t>
            </a:r>
            <a:r>
              <a:rPr lang="en-US" sz="1200" dirty="0" smtClean="0">
                <a:solidFill>
                  <a:srgbClr val="000000"/>
                </a:solidFill>
                <a:latin typeface="Calibri" charset="0"/>
              </a:rPr>
              <a:t>University.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3474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1: </a:t>
            </a:r>
            <a:r>
              <a:rPr lang="en-US" sz="3000" i="1" dirty="0" smtClean="0">
                <a:latin typeface="Humanist 521 BT"/>
              </a:rPr>
              <a:t>Fiscal Health </a:t>
            </a:r>
            <a:r>
              <a:rPr lang="en-US" sz="3000" i="1" dirty="0" smtClean="0">
                <a:latin typeface="Humanist 521 BT"/>
              </a:rPr>
              <a:t>– Development </a:t>
            </a:r>
            <a:r>
              <a:rPr lang="en-US" sz="3000" i="1" dirty="0" smtClean="0">
                <a:latin typeface="Humanist 521 BT"/>
              </a:rPr>
              <a:t>Goals </a:t>
            </a:r>
            <a:endParaRPr lang="en-US" sz="3000" i="1" dirty="0">
              <a:latin typeface="Humanist 521 BT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769427" y="1914525"/>
          <a:ext cx="560514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299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2: </a:t>
            </a:r>
            <a:r>
              <a:rPr lang="en-US" sz="3000" i="1" dirty="0" smtClean="0">
                <a:latin typeface="Humanist 521 BT"/>
              </a:rPr>
              <a:t>HR Health </a:t>
            </a:r>
            <a:r>
              <a:rPr lang="en-US" sz="3000" i="1" dirty="0" smtClean="0">
                <a:latin typeface="Humanist 521 BT"/>
              </a:rPr>
              <a:t>– Employee </a:t>
            </a:r>
            <a:r>
              <a:rPr lang="en-US" sz="3000" i="1" dirty="0" smtClean="0">
                <a:latin typeface="Humanist 521 BT"/>
              </a:rPr>
              <a:t>T</a:t>
            </a:r>
            <a:r>
              <a:rPr lang="en-US" sz="3000" i="1" dirty="0" smtClean="0">
                <a:latin typeface="Humanist 521 BT"/>
              </a:rPr>
              <a:t>raining</a:t>
            </a:r>
            <a:endParaRPr lang="en-US" sz="3000" i="1" dirty="0">
              <a:latin typeface="Humanist 521 B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3273476"/>
              </p:ext>
            </p:extLst>
          </p:nvPr>
        </p:nvGraphicFramePr>
        <p:xfrm>
          <a:off x="279340" y="3491325"/>
          <a:ext cx="5410200" cy="1211580"/>
        </p:xfrm>
        <a:graphic>
          <a:graphicData uri="http://schemas.openxmlformats.org/drawingml/2006/table">
            <a:tbl>
              <a:tblPr/>
              <a:tblGrid>
                <a:gridCol w="1409700"/>
                <a:gridCol w="812800"/>
                <a:gridCol w="1028700"/>
                <a:gridCol w="1130300"/>
                <a:gridCol w="1028700"/>
              </a:tblGrid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Wellness Training By Fiscal Year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Sessions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Benefits Eligible Employees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Employee Participation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92847"/>
              </p:ext>
            </p:extLst>
          </p:nvPr>
        </p:nvGraphicFramePr>
        <p:xfrm>
          <a:off x="279340" y="4815627"/>
          <a:ext cx="5410200" cy="1665605"/>
        </p:xfrm>
        <a:graphic>
          <a:graphicData uri="http://schemas.openxmlformats.org/drawingml/2006/table">
            <a:tbl>
              <a:tblPr/>
              <a:tblGrid>
                <a:gridCol w="1409700"/>
                <a:gridCol w="812800"/>
                <a:gridCol w="1028700"/>
                <a:gridCol w="1130300"/>
                <a:gridCol w="1028700"/>
              </a:tblGrid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 Training By Fiscal Year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Sessions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Benefits Eligible Employees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Employee Participation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67069" y="3715627"/>
            <a:ext cx="2940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</a:t>
            </a:r>
            <a:r>
              <a:rPr lang="en-US" dirty="0"/>
              <a:t>on the total number of participants / benefits eligible employees.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Percentage </a:t>
            </a:r>
            <a:r>
              <a:rPr lang="en-US" dirty="0"/>
              <a:t>reflects a total  head count per session rather than unique individual participation.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2336404"/>
              </p:ext>
            </p:extLst>
          </p:nvPr>
        </p:nvGraphicFramePr>
        <p:xfrm>
          <a:off x="279340" y="1935083"/>
          <a:ext cx="5410200" cy="1404620"/>
        </p:xfrm>
        <a:graphic>
          <a:graphicData uri="http://schemas.openxmlformats.org/drawingml/2006/table">
            <a:tbl>
              <a:tblPr/>
              <a:tblGrid>
                <a:gridCol w="1409700"/>
                <a:gridCol w="812800"/>
                <a:gridCol w="1028700"/>
                <a:gridCol w="1130300"/>
                <a:gridCol w="1028700"/>
              </a:tblGrid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Technology Training By Fiscal Year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Sessions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Benefits Eligible Employees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Employee Participation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215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2: </a:t>
            </a:r>
            <a:r>
              <a:rPr lang="en-US" sz="3000" i="1" dirty="0" smtClean="0">
                <a:latin typeface="Humanist 521 BT"/>
              </a:rPr>
              <a:t>HR Health –</a:t>
            </a:r>
            <a:r>
              <a:rPr lang="en-US" sz="2400" i="1" dirty="0" smtClean="0">
                <a:latin typeface="Humanist 521 BT"/>
              </a:rPr>
              <a:t>Diverse </a:t>
            </a:r>
            <a:r>
              <a:rPr lang="en-US" sz="2400" i="1" dirty="0" smtClean="0">
                <a:latin typeface="Humanist 521 BT"/>
              </a:rPr>
              <a:t>Learning </a:t>
            </a:r>
            <a:r>
              <a:rPr lang="en-US" sz="2400" i="1" dirty="0" smtClean="0">
                <a:latin typeface="Humanist 521 BT"/>
              </a:rPr>
              <a:t>E</a:t>
            </a:r>
            <a:r>
              <a:rPr lang="en-US" sz="2400" i="1" dirty="0" smtClean="0">
                <a:latin typeface="Humanist 521 BT"/>
              </a:rPr>
              <a:t>nvironment </a:t>
            </a:r>
            <a:r>
              <a:rPr lang="en-US" sz="2400" i="1" dirty="0" smtClean="0">
                <a:latin typeface="Humanist 521 BT"/>
              </a:rPr>
              <a:t>S</a:t>
            </a:r>
            <a:r>
              <a:rPr lang="en-US" sz="2400" i="1" dirty="0" smtClean="0">
                <a:latin typeface="Humanist 521 BT"/>
              </a:rPr>
              <a:t>urvey</a:t>
            </a:r>
            <a:endParaRPr lang="en-US" sz="2400" i="1" dirty="0">
              <a:latin typeface="Humanist 521 B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0690" y="3165966"/>
            <a:ext cx="5825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Survey to be coordinated with Employee Satisfaction Survey and to be administered every three years beginning in 2012-2013.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58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2: </a:t>
            </a:r>
            <a:r>
              <a:rPr lang="en-US" sz="3000" i="1" dirty="0" smtClean="0">
                <a:latin typeface="Humanist 521 BT"/>
              </a:rPr>
              <a:t>HR Health –Employee Satisfaction</a:t>
            </a:r>
            <a:endParaRPr lang="en-US" sz="3000" i="1" dirty="0">
              <a:latin typeface="Humanist 521 B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0690" y="3165966"/>
            <a:ext cx="5825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Survey to be coordinated with Employee Satisfaction Survey and to be administered every three years beginning in 2012-2013.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55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2: </a:t>
            </a:r>
            <a:r>
              <a:rPr lang="en-US" sz="3000" i="1" dirty="0" smtClean="0">
                <a:latin typeface="Humanist 521 BT"/>
              </a:rPr>
              <a:t>HR Health </a:t>
            </a:r>
            <a:r>
              <a:rPr lang="en-US" sz="3000" i="1" dirty="0" smtClean="0">
                <a:latin typeface="Humanist 521 BT"/>
              </a:rPr>
              <a:t>– </a:t>
            </a:r>
            <a:r>
              <a:rPr lang="en-US" sz="2200" i="1" dirty="0" smtClean="0">
                <a:latin typeface="Humanist 521 BT"/>
              </a:rPr>
              <a:t>Student </a:t>
            </a:r>
            <a:r>
              <a:rPr lang="en-US" sz="2200" i="1" dirty="0" smtClean="0">
                <a:latin typeface="Humanist 521 BT"/>
              </a:rPr>
              <a:t>FTE per Full Time Faculty FTE</a:t>
            </a:r>
            <a:endParaRPr lang="en-US" sz="2200" i="1" dirty="0">
              <a:latin typeface="Humanist 521 B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08" y="1821053"/>
            <a:ext cx="6629676" cy="47899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51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0802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Humanst531 BT"/>
              </a:rPr>
              <a:t>THEME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Humanst531 BT"/>
              </a:rPr>
              <a:t>3</a:t>
            </a:r>
            <a:r>
              <a:rPr lang="en-US" sz="2400" b="1" dirty="0" smtClean="0">
                <a:solidFill>
                  <a:srgbClr val="800000"/>
                </a:solidFill>
                <a:latin typeface="Humanst531 BT"/>
              </a:rPr>
              <a:t>: </a:t>
            </a:r>
            <a:r>
              <a:rPr lang="en-US" sz="2400" i="1" dirty="0" smtClean="0">
                <a:latin typeface="Humanist 521 BT"/>
              </a:rPr>
              <a:t>Facilities Health </a:t>
            </a:r>
            <a:r>
              <a:rPr lang="en-US" sz="2400" i="1" dirty="0" smtClean="0">
                <a:latin typeface="Humanist 521 BT"/>
              </a:rPr>
              <a:t>– </a:t>
            </a:r>
            <a:r>
              <a:rPr lang="en-US" sz="1700" i="1" dirty="0" smtClean="0">
                <a:latin typeface="Humanist 521 BT"/>
              </a:rPr>
              <a:t>Percentage</a:t>
            </a:r>
            <a:r>
              <a:rPr lang="en-US" sz="1700" i="1" dirty="0" smtClean="0">
                <a:latin typeface="Humanist 521 BT"/>
              </a:rPr>
              <a:t> of Buildings </a:t>
            </a:r>
            <a:r>
              <a:rPr lang="en-US" sz="1700" i="1" dirty="0" smtClean="0">
                <a:latin typeface="Humanist 521 BT"/>
              </a:rPr>
              <a:t>in Satisfactory Condition</a:t>
            </a:r>
            <a:endParaRPr lang="en-US" sz="1700" i="1" dirty="0">
              <a:latin typeface="Humanist 521 BT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77766140"/>
              </p:ext>
            </p:extLst>
          </p:nvPr>
        </p:nvGraphicFramePr>
        <p:xfrm>
          <a:off x="122302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11463" y="1824897"/>
            <a:ext cx="68936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Blue is </a:t>
            </a:r>
            <a:r>
              <a:rPr lang="en-US" dirty="0" smtClean="0">
                <a:solidFill>
                  <a:srgbClr val="0000FF"/>
                </a:solidFill>
              </a:rPr>
              <a:t>the percentage </a:t>
            </a:r>
            <a:r>
              <a:rPr lang="en-US" dirty="0" smtClean="0">
                <a:solidFill>
                  <a:srgbClr val="0000FF"/>
                </a:solidFill>
              </a:rPr>
              <a:t>of buildings in </a:t>
            </a:r>
            <a:r>
              <a:rPr lang="en-US" b="1" dirty="0" smtClean="0">
                <a:solidFill>
                  <a:srgbClr val="0000FF"/>
                </a:solidFill>
              </a:rPr>
              <a:t>physically satisfactory </a:t>
            </a:r>
            <a:r>
              <a:rPr lang="en-US" dirty="0" smtClean="0">
                <a:solidFill>
                  <a:srgbClr val="0000FF"/>
                </a:solidFill>
              </a:rPr>
              <a:t>condition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Red is </a:t>
            </a:r>
            <a:r>
              <a:rPr lang="en-US" dirty="0" smtClean="0">
                <a:solidFill>
                  <a:srgbClr val="FF0000"/>
                </a:solidFill>
              </a:rPr>
              <a:t>the percentage </a:t>
            </a:r>
            <a:r>
              <a:rPr lang="en-US" dirty="0" smtClean="0">
                <a:solidFill>
                  <a:srgbClr val="FF0000"/>
                </a:solidFill>
              </a:rPr>
              <a:t>of buildings in </a:t>
            </a:r>
            <a:r>
              <a:rPr lang="en-US" b="1" dirty="0" smtClean="0">
                <a:solidFill>
                  <a:srgbClr val="FF0000"/>
                </a:solidFill>
              </a:rPr>
              <a:t>functionally satisfactory </a:t>
            </a:r>
            <a:r>
              <a:rPr lang="en-US" dirty="0" smtClean="0">
                <a:solidFill>
                  <a:srgbClr val="FF0000"/>
                </a:solidFill>
              </a:rPr>
              <a:t>condition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sz="1200" b="1" dirty="0"/>
              <a:t>D</a:t>
            </a:r>
            <a:r>
              <a:rPr lang="en-US" sz="1200" b="1" dirty="0" smtClean="0"/>
              <a:t>ata </a:t>
            </a:r>
            <a:r>
              <a:rPr lang="en-US" sz="1200" b="1" dirty="0"/>
              <a:t>are as reported to OBOR.  Not included in </a:t>
            </a:r>
            <a:r>
              <a:rPr lang="en-US" sz="1200" b="1" dirty="0" smtClean="0"/>
              <a:t>reporting are </a:t>
            </a:r>
            <a:r>
              <a:rPr lang="en-US" sz="1200" b="1" dirty="0"/>
              <a:t>buildings which are not currently in use, </a:t>
            </a:r>
            <a:endParaRPr lang="en-US" sz="1200" b="1" dirty="0" smtClean="0"/>
          </a:p>
          <a:p>
            <a:pPr lvl="0"/>
            <a:r>
              <a:rPr lang="en-US" sz="1200" b="1" dirty="0" smtClean="0"/>
              <a:t>or </a:t>
            </a:r>
            <a:r>
              <a:rPr lang="en-US" sz="1200" b="1" dirty="0"/>
              <a:t>are under construction.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74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16220</TotalTime>
  <Words>612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Youngstown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Campus EULA</dc:creator>
  <cp:lastModifiedBy>bnbowyer</cp:lastModifiedBy>
  <cp:revision>50</cp:revision>
  <cp:lastPrinted>2012-11-05T14:18:49Z</cp:lastPrinted>
  <dcterms:created xsi:type="dcterms:W3CDTF">2012-09-12T19:43:17Z</dcterms:created>
  <dcterms:modified xsi:type="dcterms:W3CDTF">2012-11-05T18:48:03Z</dcterms:modified>
</cp:coreProperties>
</file>